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xls" ContentType="application/vnd.ms-excel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92" r:id="rId9"/>
    <p:sldId id="303" r:id="rId10"/>
    <p:sldId id="304" r:id="rId11"/>
    <p:sldId id="305" r:id="rId12"/>
    <p:sldId id="293" r:id="rId13"/>
    <p:sldId id="295" r:id="rId14"/>
    <p:sldId id="296" r:id="rId15"/>
    <p:sldId id="297" r:id="rId16"/>
    <p:sldId id="298" r:id="rId17"/>
    <p:sldId id="299" r:id="rId18"/>
    <p:sldId id="300" r:id="rId19"/>
    <p:sldId id="263" r:id="rId20"/>
    <p:sldId id="268" r:id="rId21"/>
    <p:sldId id="301" r:id="rId22"/>
    <p:sldId id="302" r:id="rId23"/>
    <p:sldId id="271" r:id="rId24"/>
    <p:sldId id="294" r:id="rId25"/>
    <p:sldId id="284" r:id="rId26"/>
    <p:sldId id="283" r:id="rId27"/>
    <p:sldId id="306" r:id="rId28"/>
    <p:sldId id="308" r:id="rId29"/>
    <p:sldId id="307" r:id="rId30"/>
    <p:sldId id="285" r:id="rId31"/>
    <p:sldId id="288" r:id="rId32"/>
    <p:sldId id="289" r:id="rId33"/>
    <p:sldId id="290" r:id="rId34"/>
    <p:sldId id="291" r:id="rId35"/>
    <p:sldId id="274" r:id="rId36"/>
    <p:sldId id="275" r:id="rId37"/>
    <p:sldId id="281" r:id="rId38"/>
    <p:sldId id="286" r:id="rId39"/>
    <p:sldId id="287" r:id="rId40"/>
    <p:sldId id="272" r:id="rId41"/>
  </p:sldIdLst>
  <p:sldSz cx="9144000" cy="6858000" type="screen4x3"/>
  <p:notesSz cx="6858000" cy="914400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w Cen MT" pitchFamily="34" charset="0"/>
        <a:ea typeface="+mn-ea"/>
        <a:cs typeface="Angsana New" pitchFamily="18" charset="-34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w Cen MT" pitchFamily="34" charset="0"/>
        <a:ea typeface="+mn-ea"/>
        <a:cs typeface="Angsana New" pitchFamily="18" charset="-34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w Cen MT" pitchFamily="34" charset="0"/>
        <a:ea typeface="+mn-ea"/>
        <a:cs typeface="Angsana New" pitchFamily="18" charset="-34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w Cen MT" pitchFamily="34" charset="0"/>
        <a:ea typeface="+mn-ea"/>
        <a:cs typeface="Angsana New" pitchFamily="18" charset="-34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w Cen MT" pitchFamily="34" charset="0"/>
        <a:ea typeface="+mn-ea"/>
        <a:cs typeface="Angsana New" pitchFamily="18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w Cen MT" pitchFamily="34" charset="0"/>
        <a:ea typeface="+mn-ea"/>
        <a:cs typeface="Angsana New" pitchFamily="18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w Cen MT" pitchFamily="34" charset="0"/>
        <a:ea typeface="+mn-ea"/>
        <a:cs typeface="Angsana New" pitchFamily="18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w Cen MT" pitchFamily="34" charset="0"/>
        <a:ea typeface="+mn-ea"/>
        <a:cs typeface="Angsana New" pitchFamily="18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w Cen MT" pitchFamily="34" charset="0"/>
        <a:ea typeface="+mn-ea"/>
        <a:cs typeface="Angsana New" pitchFamily="18" charset="-3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5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pPr>
              <a:defRPr/>
            </a:pPr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pPr>
              <a:defRPr/>
            </a:pP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pPr>
              <a:defRPr/>
            </a:pPr>
            <a:fld id="{D50E7D7E-3906-4CDD-A32B-AA54E500D250}" type="datetimeFigureOut">
              <a:rPr lang="th-TH" smtClean="0"/>
              <a:pPr>
                <a:defRPr/>
              </a:pPr>
              <a:t>26/02/58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pPr>
              <a:defRPr/>
            </a:pPr>
            <a:fld id="{73C6EA59-6C3A-4D70-990B-B365F350CAA1}" type="slidenum">
              <a:rPr lang="th-TH" smtClean="0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1.xls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 descr="https://fbcdn-sphotos-g-a.akamaihd.net/hphotos-ak-xpf1/v/t1.0-9/10929198_1406343116330471_4641596023844017126_n.png?oh=3cc865d79c6a51bfc3c2e0c5a8334092&amp;oe=554A4383&amp;__gda__=1435742396_00842b22e9a3e5aa5cde6fe7c60dac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864" y="0"/>
            <a:ext cx="4420088" cy="38551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ttps://scontent-sin.xx.fbcdn.net/hphotos-xpa1/v/t1.0-9/10931243_1406330059665110_2014236204342966265_n.png?oh=c7917a4082cb35de123db6f4d3fd6af1&amp;oe=558DDA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766521" cy="4005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มุมมน 3"/>
          <p:cNvSpPr/>
          <p:nvPr/>
        </p:nvSpPr>
        <p:spPr>
          <a:xfrm>
            <a:off x="980519" y="2852936"/>
            <a:ext cx="6696744" cy="1152128"/>
          </a:xfrm>
          <a:prstGeom prst="roundRect">
            <a:avLst/>
          </a:prstGeom>
          <a:solidFill>
            <a:srgbClr val="E5F8BB">
              <a:alpha val="78824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 dirty="0">
                <a:ln/>
                <a:solidFill>
                  <a:srgbClr val="FF0000"/>
                </a:solidFill>
                <a:cs typeface="+mj-cs"/>
              </a:rPr>
              <a:t>สื่อจำลองการทำงานของ</a:t>
            </a:r>
            <a:r>
              <a:rPr lang="th-TH" sz="3600" b="1" dirty="0" smtClean="0">
                <a:ln/>
                <a:solidFill>
                  <a:srgbClr val="FF0000"/>
                </a:solidFill>
                <a:cs typeface="+mj-cs"/>
              </a:rPr>
              <a:t>เครื่องกล</a:t>
            </a:r>
            <a:endParaRPr lang="th-TH" sz="3600" b="1" dirty="0">
              <a:ln/>
              <a:solidFill>
                <a:srgbClr val="FF0000"/>
              </a:solidFill>
              <a:cs typeface="+mj-cs"/>
            </a:endParaRPr>
          </a:p>
        </p:txBody>
      </p:sp>
      <p:pic>
        <p:nvPicPr>
          <p:cNvPr id="6155" name="Picture 11" descr="https://scontent-sin.xx.fbcdn.net/hphotos-xfp1/v/t1.0-9/10993424_1417900411841408_1290814790417154832_n.png?oh=eee09ac1b3f4c10e5c05d1996e9f378c&amp;oe=555129F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1049"/>
            <a:ext cx="9144000" cy="29969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r="24954" b="15713"/>
          <a:stretch/>
        </p:blipFill>
        <p:spPr>
          <a:xfrm>
            <a:off x="1512" y="0"/>
            <a:ext cx="9142488" cy="69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2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r="37713" b="15713"/>
          <a:stretch/>
        </p:blipFill>
        <p:spPr>
          <a:xfrm>
            <a:off x="0" y="1124"/>
            <a:ext cx="9144000" cy="69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Storyboard</a:t>
            </a:r>
            <a:endParaRPr lang="en-US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8189854" cy="509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2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Storyboard</a:t>
            </a:r>
            <a:endParaRPr lang="en-US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8208912" cy="50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2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Storyboard</a:t>
            </a:r>
            <a:endParaRPr lang="en-US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44824"/>
            <a:ext cx="8128816" cy="382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Storyboard</a:t>
            </a:r>
            <a:endParaRPr lang="en-US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8140825" cy="397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Storyboard</a:t>
            </a:r>
            <a:endParaRPr lang="en-US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8237382" cy="42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6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Storyboard</a:t>
            </a:r>
            <a:endParaRPr lang="en-US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82" y="1124744"/>
            <a:ext cx="7882058" cy="532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9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Storyboard</a:t>
            </a:r>
            <a:endParaRPr lang="en-US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93" y="1059592"/>
            <a:ext cx="8006047" cy="56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680417"/>
              </p:ext>
            </p:extLst>
          </p:nvPr>
        </p:nvGraphicFramePr>
        <p:xfrm>
          <a:off x="0" y="1268760"/>
          <a:ext cx="9144000" cy="5589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61919"/>
                <a:gridCol w="910742"/>
                <a:gridCol w="760781"/>
                <a:gridCol w="1369771"/>
                <a:gridCol w="1062533"/>
                <a:gridCol w="1578254"/>
              </a:tblGrid>
              <a:tr h="6280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</a:rPr>
                        <a:t>รายการประเมิน</a:t>
                      </a:r>
                      <a:endParaRPr lang="en-US" sz="2800" dirty="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>
                          <a:effectLst/>
                        </a:rPr>
                        <a:t>ดีมาก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</a:rPr>
                        <a:t>ดี</a:t>
                      </a:r>
                      <a:endParaRPr lang="en-US" sz="2800" dirty="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>
                          <a:effectLst/>
                        </a:rPr>
                        <a:t>ปานกลาง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>
                          <a:effectLst/>
                        </a:rPr>
                        <a:t>พอใช้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</a:rPr>
                        <a:t>ควรปรับปรุง</a:t>
                      </a:r>
                      <a:endParaRPr lang="en-US" sz="2800" dirty="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</a:tr>
              <a:tr h="72220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th-TH" sz="2800" dirty="0">
                          <a:effectLst/>
                        </a:rPr>
                        <a:t>ความเข้าใจในการใช้งานสื่อ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8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12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</a:tr>
              <a:tr h="72220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th-TH" sz="2800" dirty="0">
                          <a:effectLst/>
                        </a:rPr>
                        <a:t>ความรู้ที่ได้รับจากการใช้งานสื่อ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11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</a:tr>
              <a:tr h="72220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th-TH" sz="2800" dirty="0">
                          <a:effectLst/>
                        </a:rPr>
                        <a:t>ความสวยงามของสื่อ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8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12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</a:tr>
              <a:tr h="72220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th-TH" sz="2800" dirty="0">
                          <a:effectLst/>
                        </a:rPr>
                        <a:t>ความน่าสนใจของสื่อ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12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8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</a:tr>
              <a:tr h="72220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th-TH" sz="2800" dirty="0">
                          <a:effectLst/>
                        </a:rPr>
                        <a:t>ความถูกต้องของเนื้อหาของสื่อ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14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6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</a:tr>
              <a:tr h="72220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th-TH" sz="2800" dirty="0">
                          <a:effectLst/>
                        </a:rPr>
                        <a:t>ความสามารถของสื่อ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</a:tr>
              <a:tr h="6280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</a:rPr>
                        <a:t>รวม</a:t>
                      </a:r>
                      <a:endParaRPr lang="en-US" sz="2800" dirty="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61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59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Angsana New"/>
                        <a:ea typeface="Times New Roman"/>
                        <a:cs typeface="DilleniaUPC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ผลการ</a:t>
            </a:r>
            <a:r>
              <a:rPr lang="th-TH" b="1" dirty="0" smtClean="0"/>
              <a:t>สำรวจ</a:t>
            </a:r>
            <a:r>
              <a:rPr lang="th-TH" b="1" dirty="0"/>
              <a:t>ความพึงพอใจของกลุ่มตัวอย่าง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2.bp.blogspot.com/-ocmzeMbeRok/UFVC1pbQLwI/AAAAAAAACcE/WhiUlUHDA2s/s1600/m202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0" y="0"/>
            <a:ext cx="91232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มุมมน 4"/>
          <p:cNvSpPr/>
          <p:nvPr/>
        </p:nvSpPr>
        <p:spPr>
          <a:xfrm>
            <a:off x="683568" y="548680"/>
            <a:ext cx="7704138" cy="568801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7000"/>
            </a:schemeClr>
          </a:solidFill>
          <a:effectLst>
            <a:outerShdw blurRad="63500" dist="25400" dir="5400000" rotWithShape="0">
              <a:srgbClr val="00000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h-TH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h-TH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 </a:t>
            </a:r>
            <a:r>
              <a:rPr lang="th-TH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บทคัดย่อ</a:t>
            </a:r>
          </a:p>
          <a:p>
            <a:pPr algn="thai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	</a:t>
            </a:r>
            <a:r>
              <a:rPr lang="th-TH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การศึกษา</a:t>
            </a:r>
            <a:r>
              <a:rPr lang="th-T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ครั้งนี้ มีวัตถุประสงค์เพื่อสร้างสื่อจำลองการทำงานของเครื่องกลโดยเว็บไซต์ เนื่องจากเมื่อเราคำนวณหาคำตอบโจทย์เรื่องเครื่องกลได้แล้ว บางทีเราก็อาจจะไม่รู้ว่าที่จริงแล้วเครื่องกลจะมีการทำงานอย่างไร หรือเราอยากจะรู้ว่าถ้าเราผลักวัตถุแล้ววัตถุจะเคลื่อนที่อย่างไร คณะผู้จัดทำจึงทำการสร้างสื่อจำลองการทำงานของเครื่องกลโดยเว็บไซต์เพื่อที่จะทำให้นักเรียนหรือผู้ที่ใช้งานได้สามารถมองเห็นการเคลื่อนที่ของวัตถุแบบเสมือนจริงได้ และทำให้ครูผู้สอนสามารถจำลองการเคลื่อนที่ให้นักเรียนดูได้ และทำให้นักเรียนสามารถเข้าใจการเคลื่อนที่ของแรงได้มากยิ่งขี้น</a:t>
            </a:r>
          </a:p>
          <a:p>
            <a:pPr algn="thai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	</a:t>
            </a:r>
            <a:endParaRPr lang="th-TH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th-TH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h-TH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มุมมน 1"/>
          <p:cNvSpPr/>
          <p:nvPr/>
        </p:nvSpPr>
        <p:spPr>
          <a:xfrm>
            <a:off x="827088" y="333375"/>
            <a:ext cx="6840537" cy="7191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b="1" dirty="0"/>
              <a:t>ผลการ</a:t>
            </a:r>
            <a:r>
              <a:rPr lang="th-TH" b="1" dirty="0" smtClean="0"/>
              <a:t>สำรวจ</a:t>
            </a:r>
            <a:r>
              <a:rPr lang="th-TH" b="1" dirty="0"/>
              <a:t>ความพึงพอใจของกลุ่มตัวอย่าง</a:t>
            </a:r>
            <a:endParaRPr lang="en-US" b="1" dirty="0"/>
          </a:p>
        </p:txBody>
      </p:sp>
      <p:graphicFrame>
        <p:nvGraphicFramePr>
          <p:cNvPr id="18435" name="แผนภูมิ 2"/>
          <p:cNvGraphicFramePr>
            <a:graphicFrameLocks/>
          </p:cNvGraphicFramePr>
          <p:nvPr/>
        </p:nvGraphicFramePr>
        <p:xfrm>
          <a:off x="939800" y="1649413"/>
          <a:ext cx="6726238" cy="471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" r:id="rId3" imgW="6730567" imgH="4706520" progId="Excel.Chart.8">
                  <p:embed/>
                </p:oleObj>
              </mc:Choice>
              <mc:Fallback>
                <p:oleObj r:id="rId3" imgW="6730567" imgH="4706520" progId="Excel.Chart.8">
                  <p:embed/>
                  <p:pic>
                    <p:nvPicPr>
                      <p:cNvPr id="0" name="แผนภูมิ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649413"/>
                        <a:ext cx="6726238" cy="47101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t="15430"/>
          <a:stretch/>
        </p:blipFill>
        <p:spPr>
          <a:xfrm>
            <a:off x="0" y="1772816"/>
            <a:ext cx="9144000" cy="3946659"/>
          </a:xfrm>
          <a:prstGeom prst="rect">
            <a:avLst/>
          </a:prstGeom>
        </p:spPr>
      </p:pic>
      <p:sp>
        <p:nvSpPr>
          <p:cNvPr id="3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ผล</a:t>
            </a:r>
            <a:r>
              <a:rPr lang="th-TH" b="1" dirty="0" smtClean="0"/>
              <a:t>การตรวจสอบคุณภาพ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69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t="8368"/>
          <a:stretch/>
        </p:blipFill>
        <p:spPr>
          <a:xfrm>
            <a:off x="598798" y="1196752"/>
            <a:ext cx="7915396" cy="5091406"/>
          </a:xfrm>
          <a:prstGeom prst="rect">
            <a:avLst/>
          </a:prstGeom>
        </p:spPr>
      </p:pic>
      <p:sp>
        <p:nvSpPr>
          <p:cNvPr id="3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ผล</a:t>
            </a:r>
            <a:r>
              <a:rPr lang="th-TH" b="1" dirty="0" smtClean="0"/>
              <a:t>การตรวจสอบคุณภาพ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191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lh6.ggpht.com/-CM8TXlp_czj7pCnln5YX9-ED5a4Z3eOvZaQiQhuMyReWnIwkLPuO-lIhjNUUlB9xI0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82" y="0"/>
            <a:ext cx="928320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มุมมน 1"/>
          <p:cNvSpPr/>
          <p:nvPr/>
        </p:nvSpPr>
        <p:spPr>
          <a:xfrm>
            <a:off x="1258888" y="1196975"/>
            <a:ext cx="6049962" cy="2736081"/>
          </a:xfrm>
          <a:prstGeom prst="roundRect">
            <a:avLst/>
          </a:prstGeom>
          <a:gradFill>
            <a:gsLst>
              <a:gs pos="0">
                <a:schemeClr val="bg1">
                  <a:alpha val="56000"/>
                </a:schemeClr>
              </a:gs>
              <a:gs pos="100000">
                <a:schemeClr val="bg1">
                  <a:lumMod val="5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dirty="0"/>
              <a:t> </a:t>
            </a:r>
            <a:r>
              <a:rPr lang="th-TH" b="1" dirty="0" smtClean="0"/>
              <a:t>ข้อเสนอแนะ</a:t>
            </a:r>
            <a:endParaRPr lang="en-US" dirty="0"/>
          </a:p>
          <a:p>
            <a:pPr marL="342900" marR="0" lvl="0" indent="-34290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th-TH" sz="2400" dirty="0" smtClean="0">
                <a:effectLst/>
                <a:latin typeface="Calibri"/>
                <a:ea typeface="Calibri"/>
              </a:rPr>
              <a:t>ควรเพิ่มความน่าตื่นเต้นให้กับสื่อมากยิ่งขึ้น</a:t>
            </a:r>
            <a:endParaRPr lang="th-TH" sz="2400" dirty="0">
              <a:latin typeface="Calibri"/>
              <a:ea typeface="Calibri"/>
            </a:endParaRPr>
          </a:p>
          <a:p>
            <a:pPr marL="342900" marR="0" lvl="0" indent="-34290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th-TH" sz="2400" dirty="0">
                <a:latin typeface="Calibri"/>
              </a:rPr>
              <a:t>ควรสร้างสื่อให้ใช้งานได้สะดวกมากยิ่งขึ้น ไม่ซับซ้อน</a:t>
            </a:r>
            <a:r>
              <a:rPr lang="en-US" dirty="0" smtClean="0"/>
              <a:t> </a:t>
            </a:r>
            <a:endParaRPr lang="th-T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s://lh5.ggpht.com/p-nLLQ6-cywEcHPGMo_joJzxtQkjm3MXsjP3seUYwU5pDE_9fD1dALYBd9jK33iMNQ=h3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13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มุมมน 2"/>
          <p:cNvSpPr/>
          <p:nvPr/>
        </p:nvSpPr>
        <p:spPr>
          <a:xfrm>
            <a:off x="755576" y="2348880"/>
            <a:ext cx="6984776" cy="1872208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6000" dirty="0" smtClean="0">
                <a:solidFill>
                  <a:schemeClr val="bg1"/>
                </a:solidFill>
              </a:rPr>
              <a:t>ภาพการสร้างสื่อ</a:t>
            </a:r>
            <a:endParaRPr lang="th-TH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2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คลิกเพื่อดูตัวเลือก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คลิกเพื่อดูตัวเลือก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คลิกเพื่อดูตัวเลือก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31" name="Picture 7" descr="C:\Users\Nong_Eye\Downloads\IMG_35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0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Nong_Eye\Downloads\IMG_35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3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travel.mthai.com/wp-content/uploads/2013/08/130807122203-11-sunsets-maasai-mara-national-reserve-horizontal-galle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3245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วัตถุ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851383"/>
              </p:ext>
            </p:extLst>
          </p:nvPr>
        </p:nvGraphicFramePr>
        <p:xfrm>
          <a:off x="827584" y="1556792"/>
          <a:ext cx="7574885" cy="4347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r:id="rId4" imgW="5235840" imgH="3004920" progId="">
                  <p:embed/>
                </p:oleObj>
              </mc:Choice>
              <mc:Fallback>
                <p:oleObj r:id="rId4" imgW="5235840" imgH="3004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584" y="1556792"/>
                        <a:ext cx="7574885" cy="4347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 smtClean="0"/>
              <a:t>ก่อนการปรับปรุงแก้ไข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2409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travel.mthai.com/wp-content/uploads/2013/08/130807122203-11-sunsets-maasai-mara-national-reserve-horizontal-galle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3245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1"/>
          <p:cNvSpPr/>
          <p:nvPr/>
        </p:nvSpPr>
        <p:spPr>
          <a:xfrm>
            <a:off x="467544" y="404664"/>
            <a:ext cx="8064896" cy="64807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 smtClean="0"/>
              <a:t>หลังการปรับปรุงแก้ไข</a:t>
            </a:r>
            <a:endParaRPr lang="en-US" sz="3600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3" y="1844824"/>
            <a:ext cx="8267119" cy="40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คลิกเพื่อดูตัวเลือก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คลิกเพื่อดูตัวเลือก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คลิกเพื่อดูตัวเลือก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31" name="Picture 7" descr="C:\Users\Nong_Eye\Downloads\IMG_35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52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yamiejung17.webs.com/photos/AA6/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" y="116632"/>
            <a:ext cx="9137637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มุมมน 1"/>
          <p:cNvSpPr/>
          <p:nvPr/>
        </p:nvSpPr>
        <p:spPr>
          <a:xfrm>
            <a:off x="684213" y="620713"/>
            <a:ext cx="7632700" cy="5472112"/>
          </a:xfrm>
          <a:prstGeom prst="roundRect">
            <a:avLst/>
          </a:prstGeom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200" b="1" dirty="0">
                <a:latin typeface="Adobe Garamond Pro" pitchFamily="18" charset="0"/>
                <a:cs typeface="+mj-cs"/>
              </a:rPr>
              <a:t>บทนำ</a:t>
            </a:r>
            <a:endParaRPr lang="en-US" sz="3200" b="1" dirty="0">
              <a:latin typeface="Adobe Garamond Pro" pitchFamily="18" charset="0"/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Adobe Garamond Pro" pitchFamily="18" charset="0"/>
                <a:cs typeface="+mj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200" b="1" dirty="0">
                <a:latin typeface="Adobe Garamond Pro" pitchFamily="18" charset="0"/>
                <a:cs typeface="+mj-cs"/>
              </a:rPr>
              <a:t>ความเป็นมา และความสำคัญของปัญหา</a:t>
            </a:r>
            <a:endParaRPr lang="en-US" sz="3200" dirty="0">
              <a:latin typeface="Adobe Garamond Pro" pitchFamily="18" charset="0"/>
              <a:cs typeface="+mj-cs"/>
            </a:endParaRPr>
          </a:p>
          <a:p>
            <a:pPr algn="thai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Adobe Garamond Pro" pitchFamily="18" charset="0"/>
                <a:cs typeface="+mj-cs"/>
              </a:rPr>
              <a:t> </a:t>
            </a:r>
            <a:r>
              <a:rPr lang="th-TH" sz="3200" dirty="0">
                <a:latin typeface="Adobe Garamond Pro" pitchFamily="18" charset="0"/>
                <a:cs typeface="+mj-cs"/>
              </a:rPr>
              <a:t>	</a:t>
            </a:r>
            <a:r>
              <a:rPr lang="th-TH" dirty="0">
                <a:latin typeface="Adobe Garamond Pro" pitchFamily="18" charset="0"/>
                <a:cs typeface="+mj-cs"/>
              </a:rPr>
              <a:t>เนื่องจากเมื่อเราคำนวณหาคำตอบโจทย์เรื่องเครื่องกลได้แล้ว บางทีเราก็อาจจะไม่รู้ว่าที่จริงแล้วเครื่องกลจะมีการทำงานอย่างไร หรือเราอยากจะรู้ว่าถ้าเราผลักวัตถุแล้ววัตถุจะเคลื่อนที่อย่างไร คณะผู้จัดทำจึงทำการสร้างสื่อจำลองการทำงานของเครื่องกลโดยเว็บไซต์เพื่อที่จะทำให้นักเรียนหรือผู้ที่ใช้งานได้สามารถมองเห็นการเคลื่อนที่ของวัตถุแบบเสมือนจริงได้ และทำให้ครูผู้สอนสามารถจำลองการเคลื่อนที่ให้นักเรียนดูได้ และทำให้นักเรียนสามารถเข้าใจการเคลื่อนที่ของแรงได้มากยิ่งขี้น</a:t>
            </a:r>
            <a:endParaRPr lang="en-US" dirty="0">
              <a:latin typeface="Adobe Garamond Pro" pitchFamily="18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travel.mthai.com/wp-content/uploads/2013/08/130807122203-11-sunsets-maasai-mara-national-reserve-horizontal-galle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3245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มุมมน 2"/>
          <p:cNvSpPr/>
          <p:nvPr/>
        </p:nvSpPr>
        <p:spPr>
          <a:xfrm>
            <a:off x="899592" y="2636912"/>
            <a:ext cx="6984776" cy="1872208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6000" dirty="0" smtClean="0">
                <a:solidFill>
                  <a:schemeClr val="bg1"/>
                </a:solidFill>
              </a:rPr>
              <a:t>ผลการเผยแพร่</a:t>
            </a:r>
            <a:endParaRPr lang="th-TH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8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79" y="503399"/>
            <a:ext cx="7817041" cy="585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39" y="477959"/>
            <a:ext cx="7715521" cy="59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1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9" y="344399"/>
            <a:ext cx="8223121" cy="61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9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8959"/>
            <a:ext cx="7704855" cy="62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Nong_Eye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6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84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77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84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9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6632"/>
            <a:ext cx="8426162" cy="207336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0" y="2178552"/>
            <a:ext cx="8324642" cy="428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76672"/>
            <a:ext cx="8324642" cy="202248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78" y="2499152"/>
            <a:ext cx="8324642" cy="366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yamiejung17.webs.com/photos/AA6/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" y="116632"/>
            <a:ext cx="9137637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มุมมน 1"/>
          <p:cNvSpPr/>
          <p:nvPr/>
        </p:nvSpPr>
        <p:spPr>
          <a:xfrm>
            <a:off x="323850" y="260350"/>
            <a:ext cx="8532813" cy="6048375"/>
          </a:xfrm>
          <a:prstGeom prst="roundRect">
            <a:avLst/>
          </a:prstGeom>
          <a:solidFill>
            <a:schemeClr val="lt1">
              <a:alpha val="54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cs typeface="+mj-cs"/>
              </a:rPr>
              <a:t> </a:t>
            </a:r>
            <a:r>
              <a:rPr lang="th-TH" b="1" dirty="0">
                <a:cs typeface="+mj-cs"/>
              </a:rPr>
              <a:t>วัตถุประสงค์ของการศึกษา</a:t>
            </a:r>
            <a:endParaRPr lang="en-US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dirty="0">
                <a:cs typeface="+mj-cs"/>
              </a:rPr>
              <a:t>	</a:t>
            </a:r>
            <a:r>
              <a:rPr lang="en-US" dirty="0" smtClean="0">
                <a:cs typeface="+mj-cs"/>
              </a:rPr>
              <a:t>1</a:t>
            </a:r>
            <a:r>
              <a:rPr lang="th-TH" dirty="0" smtClean="0">
                <a:cs typeface="+mj-cs"/>
              </a:rPr>
              <a:t>. </a:t>
            </a:r>
            <a:r>
              <a:rPr lang="th-TH" dirty="0">
                <a:cs typeface="+mj-cs"/>
              </a:rPr>
              <a:t>เพื่อศึกษาหลักการทำงานของสื่อจำลองการทำงานของเครื่องกลโดยเว็บไซต์</a:t>
            </a:r>
            <a:endParaRPr lang="en-US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dirty="0">
                <a:cs typeface="+mj-cs"/>
              </a:rPr>
              <a:t>	</a:t>
            </a:r>
            <a:r>
              <a:rPr lang="en-US" dirty="0">
                <a:cs typeface="+mj-cs"/>
              </a:rPr>
              <a:t>2.</a:t>
            </a:r>
            <a:r>
              <a:rPr lang="th-TH" dirty="0">
                <a:cs typeface="+mj-cs"/>
              </a:rPr>
              <a:t> เพื่อศึกษาประสิทธิภาพของสื่อจำลองการทำงานของเครื่องกลโดยเว็บไซต์</a:t>
            </a:r>
            <a:endParaRPr lang="en-US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b="1" dirty="0">
                <a:cs typeface="+mj-cs"/>
              </a:rPr>
              <a:t>สมมติฐานของการศึกษา</a:t>
            </a:r>
            <a:endParaRPr lang="en-US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cs typeface="+mj-cs"/>
              </a:rPr>
              <a:t>	</a:t>
            </a:r>
            <a:r>
              <a:rPr lang="th-TH" dirty="0">
                <a:cs typeface="+mj-cs"/>
              </a:rPr>
              <a:t>สื่อจำลองการทำงานของเครื่องกลโดยเว็บไซต์สามารถอธิบายและจำลองการทำงานของเครื่องกลได้อย่างมีประสิทธิภาพ</a:t>
            </a:r>
            <a:endParaRPr lang="en-US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dirty="0">
                <a:cs typeface="+mj-cs"/>
              </a:rPr>
              <a:t>ตัวแปรต้น : สื่อจำลองการทำงานของเครื่องกลโดยเว็บไซต์</a:t>
            </a:r>
            <a:endParaRPr lang="en-US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dirty="0">
                <a:cs typeface="+mj-cs"/>
              </a:rPr>
              <a:t>ตัวแปร</a:t>
            </a:r>
            <a:r>
              <a:rPr lang="th-TH" dirty="0" smtClean="0">
                <a:cs typeface="+mj-cs"/>
              </a:rPr>
              <a:t>ตาม: </a:t>
            </a:r>
            <a:r>
              <a:rPr lang="th-TH" dirty="0">
                <a:cs typeface="+mj-cs"/>
              </a:rPr>
              <a:t>ประสิทธิภาพและคุณภาพของสื่อจำลองการทำงานของเครื่องกลโดยเว็บไซต์</a:t>
            </a:r>
            <a:endParaRPr lang="en-US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dirty="0">
                <a:cs typeface="+mj-cs"/>
              </a:rPr>
              <a:t>ตัวแปรควบคุม : เวอร์ชั่นของ </a:t>
            </a:r>
            <a:r>
              <a:rPr lang="en-US" dirty="0">
                <a:cs typeface="+mj-cs"/>
              </a:rPr>
              <a:t>browser </a:t>
            </a:r>
            <a:r>
              <a:rPr lang="th-TH" dirty="0">
                <a:cs typeface="+mj-cs"/>
              </a:rPr>
              <a:t>ที่ใช้</a:t>
            </a:r>
            <a:endParaRPr lang="en-US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cs typeface="+mj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h-TH" dirty="0"/>
          </a:p>
        </p:txBody>
      </p:sp>
      <p:pic>
        <p:nvPicPr>
          <p:cNvPr id="3" name="รูปภาพ 8" descr="G:\aaa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92" b="16081"/>
          <a:stretch/>
        </p:blipFill>
        <p:spPr bwMode="auto">
          <a:xfrm rot="174390">
            <a:off x="83164" y="4811068"/>
            <a:ext cx="4104456" cy="19441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0" name="Picture 10" descr="http://www.seesketch.com/sketch_file/picture/ayg3KRM4Ct6q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42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มุมมน 1"/>
          <p:cNvSpPr/>
          <p:nvPr/>
        </p:nvSpPr>
        <p:spPr>
          <a:xfrm>
            <a:off x="1476375" y="2492375"/>
            <a:ext cx="5832475" cy="136842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5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4000" b="1" dirty="0">
                <a:solidFill>
                  <a:schemeClr val="tx1"/>
                </a:solidFill>
              </a:rPr>
              <a:t> </a:t>
            </a:r>
            <a:r>
              <a:rPr lang="th-TH" sz="4000" b="1" dirty="0">
                <a:solidFill>
                  <a:srgbClr val="002060"/>
                </a:solidFill>
              </a:rPr>
              <a:t>จบการนำเสนอขอขอบคุณครับ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yamiejung17.webs.com/photos/AA6/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2" y="7936"/>
            <a:ext cx="9143999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มุมมน 1"/>
          <p:cNvSpPr/>
          <p:nvPr/>
        </p:nvSpPr>
        <p:spPr>
          <a:xfrm>
            <a:off x="107950" y="620713"/>
            <a:ext cx="8567738" cy="5329237"/>
          </a:xfrm>
          <a:prstGeom prst="roundRect">
            <a:avLst/>
          </a:prstGeom>
          <a:solidFill>
            <a:schemeClr val="lt1">
              <a:alpha val="48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cs typeface="+mj-cs"/>
              </a:rPr>
              <a:t> </a:t>
            </a:r>
            <a:r>
              <a:rPr lang="th-TH" sz="2400" b="1" dirty="0">
                <a:cs typeface="+mj-cs"/>
              </a:rPr>
              <a:t>ประโยชน์ที่คาดว่าจะได้รับ</a:t>
            </a:r>
            <a:endParaRPr lang="en-US" sz="2400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cs typeface="+mj-cs"/>
              </a:rPr>
              <a:t>1. </a:t>
            </a:r>
            <a:r>
              <a:rPr lang="th-TH" sz="2400" dirty="0" smtClean="0">
                <a:cs typeface="+mj-cs"/>
              </a:rPr>
              <a:t>สามารถ</a:t>
            </a:r>
            <a:r>
              <a:rPr lang="th-TH" sz="2400" dirty="0">
                <a:cs typeface="+mj-cs"/>
              </a:rPr>
              <a:t>เห็นภาพจริงของการเคลื่อนที่ของเครื่องกลได้</a:t>
            </a:r>
            <a:endParaRPr lang="en-US" sz="2400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cs typeface="+mj-cs"/>
              </a:rPr>
              <a:t>2. </a:t>
            </a:r>
            <a:r>
              <a:rPr lang="th-TH" sz="2400" dirty="0" smtClean="0">
                <a:cs typeface="+mj-cs"/>
              </a:rPr>
              <a:t>เข้าใจ</a:t>
            </a:r>
            <a:r>
              <a:rPr lang="th-TH" sz="2400" dirty="0">
                <a:cs typeface="+mj-cs"/>
              </a:rPr>
              <a:t>การทำงานของการเคลื่อนที่ของเครื่องกล</a:t>
            </a:r>
            <a:endParaRPr lang="en-US" sz="2400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400" b="1" dirty="0">
                <a:cs typeface="+mj-cs"/>
              </a:rPr>
              <a:t>ขอบเขตของการศึกษา</a:t>
            </a:r>
            <a:endParaRPr lang="en-US" sz="2400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400" dirty="0">
                <a:cs typeface="+mj-cs"/>
              </a:rPr>
              <a:t>ขอบเขตด้านพื้นที่</a:t>
            </a:r>
            <a:r>
              <a:rPr lang="en-US" sz="2400" dirty="0">
                <a:cs typeface="+mj-cs"/>
              </a:rPr>
              <a:t>:</a:t>
            </a:r>
            <a:r>
              <a:rPr lang="th-TH" sz="2400" dirty="0">
                <a:cs typeface="+mj-cs"/>
              </a:rPr>
              <a:t>     โรงเรียนกาญจนาภิเษกวิทยาลัย นครปฐม (พระตำหนักสวนกุหลาบมัธยม)</a:t>
            </a:r>
            <a:endParaRPr lang="en-US" sz="2400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400" dirty="0">
                <a:cs typeface="+mj-cs"/>
              </a:rPr>
              <a:t>ขอบเขตด้านประชากร</a:t>
            </a:r>
            <a:r>
              <a:rPr lang="en-US" sz="2400" dirty="0">
                <a:cs typeface="+mj-cs"/>
              </a:rPr>
              <a:t>: </a:t>
            </a:r>
            <a:r>
              <a:rPr lang="en-US" sz="2400" dirty="0" smtClean="0">
                <a:cs typeface="+mj-cs"/>
              </a:rPr>
              <a:t>  </a:t>
            </a:r>
            <a:r>
              <a:rPr lang="th-TH" sz="2400" dirty="0" smtClean="0">
                <a:cs typeface="+mj-cs"/>
              </a:rPr>
              <a:t>นักเรียน</a:t>
            </a:r>
            <a:r>
              <a:rPr lang="th-TH" sz="2400" dirty="0">
                <a:cs typeface="+mj-cs"/>
              </a:rPr>
              <a:t>ชั้นมัธยมศึกษาปีที่ </a:t>
            </a:r>
            <a:r>
              <a:rPr lang="en-US" sz="2400" dirty="0">
                <a:cs typeface="+mj-cs"/>
              </a:rPr>
              <a:t>3</a:t>
            </a:r>
            <a:r>
              <a:rPr lang="th-TH" sz="2400" dirty="0">
                <a:cs typeface="+mj-cs"/>
              </a:rPr>
              <a:t> จำนวน </a:t>
            </a:r>
            <a:r>
              <a:rPr lang="en-US" sz="2400" dirty="0">
                <a:cs typeface="+mj-cs"/>
              </a:rPr>
              <a:t>20 </a:t>
            </a:r>
            <a:r>
              <a:rPr lang="th-TH" sz="2400" dirty="0">
                <a:cs typeface="+mj-cs"/>
              </a:rPr>
              <a:t>คน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400" dirty="0">
                <a:cs typeface="+mj-cs"/>
              </a:rPr>
              <a:t>ขอบเขตด้านระยะเวลา</a:t>
            </a:r>
            <a:r>
              <a:rPr lang="en-US" sz="2400" dirty="0">
                <a:cs typeface="+mj-cs"/>
              </a:rPr>
              <a:t>:  </a:t>
            </a:r>
            <a:r>
              <a:rPr lang="th-TH" sz="2400" dirty="0">
                <a:cs typeface="+mj-cs"/>
              </a:rPr>
              <a:t>การวิจัยในช่วงระหว่างเดือนกันยายน </a:t>
            </a:r>
            <a:r>
              <a:rPr lang="en-US" sz="2400" dirty="0">
                <a:cs typeface="+mj-cs"/>
              </a:rPr>
              <a:t>2557</a:t>
            </a:r>
            <a:r>
              <a:rPr lang="th-TH" sz="2400" dirty="0">
                <a:cs typeface="+mj-cs"/>
              </a:rPr>
              <a:t> ถึงเดือนพฤศจิกายน </a:t>
            </a:r>
            <a:r>
              <a:rPr lang="en-US" sz="2400" dirty="0">
                <a:cs typeface="+mj-cs"/>
              </a:rPr>
              <a:t>2557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h-TH" dirty="0"/>
          </a:p>
        </p:txBody>
      </p:sp>
      <p:sp>
        <p:nvSpPr>
          <p:cNvPr id="4" name="AutoShape 2" descr="http://upic.me/i/oc/moon-over-mistral-sky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upic.me/i/oc/moon-over-mistral-sky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upic.me/i/oc/moon-over-mistral-sky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://upic.me/i/oc/moon-over-mistral-sky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i471.photobucket.com/albums/rr72/yamiejung10/ss1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มุมมน 1"/>
          <p:cNvSpPr/>
          <p:nvPr/>
        </p:nvSpPr>
        <p:spPr>
          <a:xfrm>
            <a:off x="611188" y="188913"/>
            <a:ext cx="7489825" cy="6335712"/>
          </a:xfrm>
          <a:prstGeom prst="roundRect">
            <a:avLst/>
          </a:prstGeom>
          <a:solidFill>
            <a:schemeClr val="lt1">
              <a:alpha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000" dirty="0">
                <a:cs typeface="+mj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th-TH" sz="2000" b="1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th-TH" sz="2000" b="1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400" b="1" dirty="0">
                <a:cs typeface="+mj-cs"/>
              </a:rPr>
              <a:t>นิยามเชิง</a:t>
            </a:r>
            <a:r>
              <a:rPr lang="th-TH" sz="2400" b="1" dirty="0" smtClean="0">
                <a:cs typeface="+mj-cs"/>
              </a:rPr>
              <a:t>ปฏิบัติการ</a:t>
            </a:r>
            <a:endParaRPr lang="en-US" sz="2400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000" dirty="0">
                <a:cs typeface="+mj-cs"/>
              </a:rPr>
              <a:t>	</a:t>
            </a:r>
          </a:p>
          <a:p>
            <a:pPr algn="thai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คุณภาพของสื่อจำลองการทำงานของเครื่องกลโดยเว็บไซต์ หมายถึง ความพึงพอใจของผู้ใช้งานสื่อจำลองการทำงานของเครื่องกลโดยเว็บไซต์ แบ่งเป็นความพึงพอใจ 5 ระดับ คือ ดีมาก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ดี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ปานกลาง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พอใช้ 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 ควรปรับปรุง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โดยให้กลุ่มเป้าหมายคือ นักเรียนชั้นมัธยมศึกษาจำนวน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0 คน โดยต้องมีระดับความพึงพอใจมากกว่า 80 เปอร์เซ็นต์ ของคะแนนรวม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dirty="0">
                <a:cs typeface="+mj-cs"/>
              </a:rPr>
              <a:t> </a:t>
            </a:r>
            <a:r>
              <a:rPr lang="th-TH" sz="2400" dirty="0">
                <a:solidFill>
                  <a:prstClr val="black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แนวคิดการออกแบบสื่อจำลองการทำงานของเครื่องกลโดยเว็บไซต์ หมายถึง สื่อจำลองการทำงานของเครื่องกลโดยเว็บไซต์ที่เป็นสื่อที่ช่วยในในการจำลองการทำงานของเครื่องกล เพื่อช่วยในการจำลองการทำงานของเครื่องกลโดยไม่ต้องทำการทดลองจริง และสามารถทำให้ผู้ใช้งานสามารถเข้าใจหลักการทำงานของเครื่องกลได้มากกว่าการทดลองจริง</a:t>
            </a:r>
            <a:endParaRPr lang="en-US" sz="2400" dirty="0">
              <a:solidFill>
                <a:prstClr val="black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cs typeface="+mj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000" dirty="0">
                <a:cs typeface="+mj-cs"/>
              </a:rPr>
              <a:t>	</a:t>
            </a:r>
            <a:r>
              <a:rPr lang="en-US" sz="2000" dirty="0">
                <a:cs typeface="+mj-cs"/>
              </a:rPr>
              <a:t> </a:t>
            </a:r>
            <a:endParaRPr lang="en-US" sz="2000" b="1" dirty="0">
              <a:cs typeface="+mj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h-T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img5.imageshack.us/img5/5343/paper6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45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มุมมน 2"/>
          <p:cNvSpPr/>
          <p:nvPr/>
        </p:nvSpPr>
        <p:spPr>
          <a:xfrm>
            <a:off x="356368" y="188640"/>
            <a:ext cx="8320088" cy="6524625"/>
          </a:xfrm>
          <a:prstGeom prst="roundRect">
            <a:avLst/>
          </a:prstGeom>
          <a:solidFill>
            <a:schemeClr val="lt1">
              <a:alpha val="5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tabLst>
                <a:tab pos="576263" algn="l"/>
                <a:tab pos="739775" algn="l"/>
                <a:tab pos="914400" algn="l"/>
                <a:tab pos="1089025" algn="l"/>
              </a:tabLst>
            </a:pPr>
            <a:r>
              <a:rPr lang="th-TH" sz="3200" b="1" dirty="0" smtClean="0">
                <a:latin typeface="Angsana New" pitchFamily="18" charset="-34"/>
                <a:cs typeface="Angsana New" pitchFamily="18" charset="-34"/>
              </a:rPr>
              <a:t>วิธีการ</a:t>
            </a:r>
            <a:r>
              <a:rPr lang="th-TH" sz="3200" b="1" dirty="0">
                <a:latin typeface="Angsana New" pitchFamily="18" charset="-34"/>
                <a:cs typeface="Angsana New" pitchFamily="18" charset="-34"/>
              </a:rPr>
              <a:t>ดำเนินการ</a:t>
            </a:r>
            <a:r>
              <a:rPr lang="th-TH" sz="3200" b="1" dirty="0" smtClean="0">
                <a:latin typeface="Angsana New" pitchFamily="18" charset="-34"/>
                <a:cs typeface="Angsana New" pitchFamily="18" charset="-34"/>
              </a:rPr>
              <a:t>วิจัย</a:t>
            </a:r>
            <a:endParaRPr lang="th-TH" sz="3200" b="1" dirty="0">
              <a:solidFill>
                <a:srgbClr val="000000"/>
              </a:solidFill>
              <a:latin typeface="Angsana New" pitchFamily="18" charset="-34"/>
              <a:cs typeface="Angsana New" pitchFamily="18" charset="-34"/>
            </a:endParaRPr>
          </a:p>
          <a:p>
            <a:pPr>
              <a:lnSpc>
                <a:spcPct val="115000"/>
              </a:lnSpc>
              <a:tabLst>
                <a:tab pos="576263" algn="l"/>
                <a:tab pos="739775" algn="l"/>
                <a:tab pos="914400" algn="l"/>
                <a:tab pos="1089025" algn="l"/>
              </a:tabLst>
            </a:pP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1. สืบค้นข้อมูล/เอกสารที่เกี่ยวข้อง เรื่อง การสร้างสื่อด้วยภาษา </a:t>
            </a:r>
            <a:r>
              <a:rPr lang="en-US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HTML5 </a:t>
            </a: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และศึกษาหลักสูตรสาระกลุ่มการเรียนรู้วิทยาศาสตร์ เรื่องเครื่องกล</a:t>
            </a:r>
          </a:p>
          <a:p>
            <a:pPr>
              <a:lnSpc>
                <a:spcPct val="115000"/>
              </a:lnSpc>
              <a:tabLst>
                <a:tab pos="576263" algn="l"/>
                <a:tab pos="739775" algn="l"/>
                <a:tab pos="914400" algn="l"/>
                <a:tab pos="1089025" algn="l"/>
              </a:tabLst>
            </a:pP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2. ศึกษาเกี่ยวกับวิธีการเขียนภาษา </a:t>
            </a:r>
            <a:r>
              <a:rPr lang="en-US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HTML5 </a:t>
            </a: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และขึ้นตอนในการเขียนเว็บไซต์ด้วยภาษา </a:t>
            </a:r>
            <a:r>
              <a:rPr lang="en-US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HTML5</a:t>
            </a:r>
          </a:p>
          <a:p>
            <a:pPr>
              <a:lnSpc>
                <a:spcPct val="115000"/>
              </a:lnSpc>
              <a:tabLst>
                <a:tab pos="576263" algn="l"/>
                <a:tab pos="739775" algn="l"/>
                <a:tab pos="914400" algn="l"/>
                <a:tab pos="1089025" algn="l"/>
              </a:tabLst>
            </a:pPr>
            <a:r>
              <a:rPr lang="en-US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3. </a:t>
            </a: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เขียน </a:t>
            </a:r>
            <a:r>
              <a:rPr lang="en-US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Storyboard</a:t>
            </a:r>
          </a:p>
          <a:p>
            <a:pPr>
              <a:lnSpc>
                <a:spcPct val="115000"/>
              </a:lnSpc>
              <a:tabLst>
                <a:tab pos="576263" algn="l"/>
                <a:tab pos="739775" algn="l"/>
                <a:tab pos="914400" algn="l"/>
                <a:tab pos="1089025" algn="l"/>
              </a:tabLst>
            </a:pPr>
            <a:r>
              <a:rPr lang="en-US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4. </a:t>
            </a: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จดโดเมน </a:t>
            </a:r>
            <a:r>
              <a:rPr lang="en-US" dirty="0" smtClean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forcesimulator.tk </a:t>
            </a:r>
            <a:r>
              <a:rPr lang="th-TH" dirty="0" smtClean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และ</a:t>
            </a: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สมัคร </a:t>
            </a:r>
            <a:r>
              <a:rPr lang="en-US" dirty="0" smtClean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hosting</a:t>
            </a:r>
          </a:p>
          <a:p>
            <a:pPr>
              <a:lnSpc>
                <a:spcPct val="115000"/>
              </a:lnSpc>
              <a:tabLst>
                <a:tab pos="576263" algn="l"/>
                <a:tab pos="739775" algn="l"/>
                <a:tab pos="914400" algn="l"/>
                <a:tab pos="1089025" algn="l"/>
              </a:tabLst>
            </a:pPr>
            <a:r>
              <a:rPr lang="en-US" dirty="0" smtClean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5</a:t>
            </a:r>
            <a:r>
              <a:rPr lang="en-US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. </a:t>
            </a: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สร้างสื่อจาลอง</a:t>
            </a:r>
            <a:r>
              <a:rPr lang="th-TH" dirty="0" smtClean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การทา</a:t>
            </a: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งานของเครื่องกลโดยใช้ภาษา </a:t>
            </a:r>
            <a:r>
              <a:rPr lang="en-US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HTML , CSS </a:t>
            </a: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และ </a:t>
            </a:r>
            <a:r>
              <a:rPr lang="en-US" dirty="0" err="1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Javascript</a:t>
            </a:r>
            <a:r>
              <a:rPr lang="en-US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โดยใช้โปรแกรม </a:t>
            </a:r>
            <a:r>
              <a:rPr lang="en-US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Adobe </a:t>
            </a:r>
            <a:r>
              <a:rPr lang="en-US" dirty="0" smtClean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Dreamweaver</a:t>
            </a:r>
            <a:endParaRPr lang="en-US" dirty="0">
              <a:solidFill>
                <a:srgbClr val="000000"/>
              </a:solidFill>
              <a:latin typeface="Angsana New" pitchFamily="18" charset="-34"/>
              <a:cs typeface="Angsana New" pitchFamily="18" charset="-34"/>
            </a:endParaRPr>
          </a:p>
          <a:p>
            <a:pPr>
              <a:lnSpc>
                <a:spcPct val="115000"/>
              </a:lnSpc>
              <a:tabLst>
                <a:tab pos="576263" algn="l"/>
                <a:tab pos="739775" algn="l"/>
                <a:tab pos="914400" algn="l"/>
                <a:tab pos="1089025" algn="l"/>
              </a:tabLst>
            </a:pP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6. นาสื่อจาลองการทางานของเครื่องกล ไปให้นักเรียนกลุ่มเป้าหมายจานวน 20 คนศึกษา โดยให้ทดลองใช้สื่อ จากนั้นให้ทาแบบสอบถามความพึงพอใจที่มีต่อสื่อ</a:t>
            </a:r>
          </a:p>
          <a:p>
            <a:pPr>
              <a:lnSpc>
                <a:spcPct val="115000"/>
              </a:lnSpc>
              <a:tabLst>
                <a:tab pos="576263" algn="l"/>
                <a:tab pos="739775" algn="l"/>
                <a:tab pos="914400" algn="l"/>
                <a:tab pos="1089025" algn="l"/>
              </a:tabLst>
            </a:pP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7. </a:t>
            </a:r>
            <a:r>
              <a:rPr lang="th-TH" dirty="0" smtClean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น</a:t>
            </a: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ำ</a:t>
            </a:r>
            <a:r>
              <a:rPr lang="th-TH" dirty="0" smtClean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เสนอ</a:t>
            </a:r>
            <a:r>
              <a:rPr lang="th-TH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สื่อผ่านเว็บไซต์ที่ </a:t>
            </a:r>
            <a:r>
              <a:rPr lang="en-US" dirty="0">
                <a:solidFill>
                  <a:srgbClr val="000000"/>
                </a:solidFill>
                <a:latin typeface="Angsana New" pitchFamily="18" charset="-34"/>
                <a:cs typeface="Angsana New" pitchFamily="18" charset="-34"/>
              </a:rPr>
              <a:t>http://forcesimulator.tk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t="1" r="50472" b="15934"/>
          <a:stretch/>
        </p:blipFill>
        <p:spPr>
          <a:xfrm>
            <a:off x="-16856" y="0"/>
            <a:ext cx="9160855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6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r="44802" b="15713"/>
          <a:stretch/>
        </p:blipFill>
        <p:spPr>
          <a:xfrm>
            <a:off x="-13074" y="-15383"/>
            <a:ext cx="9157074" cy="69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8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lt1">
            <a:alpha val="53000"/>
          </a:schemeClr>
        </a:solidFill>
      </a:spPr>
      <a:bodyPr anchor="ctr"/>
      <a:lstStyle>
        <a:defPPr fontAlgn="auto">
          <a:spcBef>
            <a:spcPts val="0"/>
          </a:spcBef>
          <a:spcAft>
            <a:spcPts val="0"/>
          </a:spcAft>
          <a:defRPr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1638</TotalTime>
  <Words>378</Words>
  <Application>Microsoft Office PowerPoint</Application>
  <PresentationFormat>นำเสนอทางหน้าจอ (4:3)</PresentationFormat>
  <Paragraphs>110</Paragraphs>
  <Slides>40</Slides>
  <Notes>0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40</vt:i4>
      </vt:variant>
    </vt:vector>
  </HeadingPairs>
  <TitlesOfParts>
    <vt:vector size="51" baseType="lpstr">
      <vt:lpstr>Adobe Garamond Pro</vt:lpstr>
      <vt:lpstr>Angsana New</vt:lpstr>
      <vt:lpstr>Calibri</vt:lpstr>
      <vt:lpstr>Century Gothic</vt:lpstr>
      <vt:lpstr>Cordia New</vt:lpstr>
      <vt:lpstr>DilleniaUPC</vt:lpstr>
      <vt:lpstr>Times New Roman</vt:lpstr>
      <vt:lpstr>Tw Cen MT</vt:lpstr>
      <vt:lpstr>Wingdings 2</vt:lpstr>
      <vt:lpstr>Austin</vt:lpstr>
      <vt:lpstr>Microsoft Excel Chart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Chomtana Chanjaraswichai</cp:lastModifiedBy>
  <cp:revision>101</cp:revision>
  <dcterms:created xsi:type="dcterms:W3CDTF">2015-02-14T10:11:15Z</dcterms:created>
  <dcterms:modified xsi:type="dcterms:W3CDTF">2015-02-26T15:43:21Z</dcterms:modified>
</cp:coreProperties>
</file>